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81" r:id="rId3"/>
    <p:sldId id="289" r:id="rId4"/>
    <p:sldId id="282" r:id="rId5"/>
    <p:sldId id="259" r:id="rId6"/>
    <p:sldId id="293" r:id="rId7"/>
    <p:sldId id="283" r:id="rId8"/>
    <p:sldId id="296" r:id="rId9"/>
    <p:sldId id="297" r:id="rId10"/>
    <p:sldId id="294" r:id="rId11"/>
    <p:sldId id="298" r:id="rId12"/>
    <p:sldId id="299" r:id="rId13"/>
    <p:sldId id="300" r:id="rId14"/>
    <p:sldId id="30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08/06/2019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around 3-4 hours</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the topic, words/vocabulary, speaking:  reading, writing</a:t>
            </a:r>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Pairs collaborate as a way in to the topic.  Get feedback</a:t>
            </a:r>
          </a:p>
        </p:txBody>
      </p:sp>
      <p:sp>
        <p:nvSpPr>
          <p:cNvPr id="4" name="Slide Number Placeholder 3"/>
          <p:cNvSpPr>
            <a:spLocks noGrp="1"/>
          </p:cNvSpPr>
          <p:nvPr>
            <p:ph type="sldNum" sz="quarter" idx="5"/>
          </p:nvPr>
        </p:nvSpPr>
        <p:spPr/>
        <p:txBody>
          <a:bodyPr/>
          <a:lstStyle/>
          <a:p>
            <a:fld id="{DEDC99CC-6754-44DF-94BE-E51EEF5EDF00}" type="slidenum">
              <a:rPr lang="en-GB" smtClean="0"/>
              <a:t>3</a:t>
            </a:fld>
            <a:endParaRPr lang="en-GB"/>
          </a:p>
        </p:txBody>
      </p:sp>
    </p:spTree>
    <p:extLst>
      <p:ext uri="{BB962C8B-B14F-4D97-AF65-F5344CB8AC3E}">
        <p14:creationId xmlns:p14="http://schemas.microsoft.com/office/powerpoint/2010/main" val="3230520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China  2) 15 million  3)  15.000 4) No  5)  all of these  6) China</a:t>
            </a:r>
          </a:p>
        </p:txBody>
      </p:sp>
      <p:sp>
        <p:nvSpPr>
          <p:cNvPr id="4" name="Slide Number Placeholder 3"/>
          <p:cNvSpPr>
            <a:spLocks noGrp="1"/>
          </p:cNvSpPr>
          <p:nvPr>
            <p:ph type="sldNum" sz="quarter" idx="5"/>
          </p:nvPr>
        </p:nvSpPr>
        <p:spPr/>
        <p:txBody>
          <a:bodyPr/>
          <a:lstStyle/>
          <a:p>
            <a:fld id="{DEDC99CC-6754-44DF-94BE-E51EEF5EDF00}" type="slidenum">
              <a:rPr lang="en-GB" smtClean="0"/>
              <a:t>4</a:t>
            </a:fld>
            <a:endParaRPr lang="en-GB"/>
          </a:p>
        </p:txBody>
      </p:sp>
    </p:spTree>
    <p:extLst>
      <p:ext uri="{BB962C8B-B14F-4D97-AF65-F5344CB8AC3E}">
        <p14:creationId xmlns:p14="http://schemas.microsoft.com/office/powerpoint/2010/main" val="1281357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 11) k</a:t>
            </a:r>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c  2 a  3 b</a:t>
            </a:r>
          </a:p>
        </p:txBody>
      </p:sp>
      <p:sp>
        <p:nvSpPr>
          <p:cNvPr id="4" name="Slide Number Placeholder 3"/>
          <p:cNvSpPr>
            <a:spLocks noGrp="1"/>
          </p:cNvSpPr>
          <p:nvPr>
            <p:ph type="sldNum" sz="quarter" idx="5"/>
          </p:nvPr>
        </p:nvSpPr>
        <p:spPr/>
        <p:txBody>
          <a:bodyPr/>
          <a:lstStyle/>
          <a:p>
            <a:fld id="{DEDC99CC-6754-44DF-94BE-E51EEF5EDF00}" type="slidenum">
              <a:rPr lang="en-GB" smtClean="0"/>
              <a:t>8</a:t>
            </a:fld>
            <a:endParaRPr lang="en-GB"/>
          </a:p>
        </p:txBody>
      </p:sp>
    </p:spTree>
    <p:extLst>
      <p:ext uri="{BB962C8B-B14F-4D97-AF65-F5344CB8AC3E}">
        <p14:creationId xmlns:p14="http://schemas.microsoft.com/office/powerpoint/2010/main" val="2636991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08/06/2019</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08/06/2019</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eewiki.newint.org/index.php?title=What_can_I_do_to_stop_climate_change%3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4.jp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4.jpg"/></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4487" y="1335747"/>
            <a:ext cx="9210261" cy="3554305"/>
          </a:xfrm>
        </p:spPr>
        <p:txBody>
          <a:bodyPr>
            <a:noAutofit/>
          </a:bodyPr>
          <a:lstStyle/>
          <a:p>
            <a:br>
              <a:rPr lang="en-GB" sz="8600" b="1" dirty="0">
                <a:solidFill>
                  <a:srgbClr val="7030A0"/>
                </a:solidFill>
              </a:rPr>
            </a:br>
            <a:br>
              <a:rPr lang="en-GB" sz="8600" b="1" dirty="0">
                <a:solidFill>
                  <a:srgbClr val="7030A0"/>
                </a:solidFill>
              </a:rPr>
            </a:br>
            <a:r>
              <a:rPr lang="en-GB" sz="8000" b="1" dirty="0">
                <a:solidFill>
                  <a:srgbClr val="7030A0"/>
                </a:solidFill>
              </a:rPr>
              <a:t>What can I do to  stop climate change?</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3"/>
          <a:stretch>
            <a:fillRect/>
          </a:stretch>
        </p:blipFill>
        <p:spPr>
          <a:xfrm>
            <a:off x="7287064" y="166494"/>
            <a:ext cx="4727123" cy="1169253"/>
          </a:xfrm>
          <a:prstGeom prst="rect">
            <a:avLst/>
          </a:prstGeom>
        </p:spPr>
      </p:pic>
      <p:pic>
        <p:nvPicPr>
          <p:cNvPr id="5" name="Picture 4">
            <a:extLst>
              <a:ext uri="{FF2B5EF4-FFF2-40B4-BE49-F238E27FC236}">
                <a16:creationId xmlns:a16="http://schemas.microsoft.com/office/drawing/2014/main" id="{DDD7F155-1791-42A9-B3EE-CEB729E2DC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724" y="401485"/>
            <a:ext cx="5044563" cy="1478260"/>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941785-8FD4-4551-A71C-030E096C4B50}"/>
              </a:ext>
            </a:extLst>
          </p:cNvPr>
          <p:cNvSpPr/>
          <p:nvPr/>
        </p:nvSpPr>
        <p:spPr>
          <a:xfrm>
            <a:off x="0" y="0"/>
            <a:ext cx="12385964" cy="6848029"/>
          </a:xfrm>
          <a:prstGeom prst="rect">
            <a:avLst/>
          </a:prstGeom>
        </p:spPr>
        <p:txBody>
          <a:bodyPr wrap="square">
            <a:spAutoFit/>
          </a:bodyPr>
          <a:lstStyle/>
          <a:p>
            <a:r>
              <a:rPr lang="en-GB" sz="2300" b="1" dirty="0"/>
              <a:t>4. Turn lights off, hang your washing out to dry. Wash at a lower temperature and have short showers. In a cool climate, wear a jumper, turn the thermostat down, and turn radiators off in empty rooms. If you have money for your home, the best for carbon cutting are in order: insulation (starting with drafts, then the loft, windows and walls), smart heating (efficient boilers, remote controls that include radiators), solar panels, or heat pumps (a renewable energy technology that changes energy in the ground or air into heat). In a hot climate, take a shower to stay cool. If you can, choose the most climate-friendly air conditioner and don’t use it very often. Buy electricity from a green energy company if they can show that your money all goes towards extra renewable power. </a:t>
            </a:r>
          </a:p>
          <a:p>
            <a:r>
              <a:rPr lang="en-GB" sz="2300" b="1" dirty="0"/>
              <a:t>5. Use any money you have for the future you want to see. Use pension and saving plans that don’t use fossil fuel companies. Invest instead in the things we urgently need, such as renewables and reforestation. </a:t>
            </a:r>
          </a:p>
          <a:p>
            <a:r>
              <a:rPr lang="en-GB" sz="2300" b="1" dirty="0"/>
              <a:t>6. Cutting carbon won’t show there is a climate emergency if no-one knows you are doing it. Take your low-carbon ideas to work, to the pub, and into your own home. Be friendly but be clear. All of us can help make a culture in which it is embarrassing to ignore climate change – in the same way we don’t ignore other bad behaviours like smoking or drink-driving. </a:t>
            </a:r>
          </a:p>
          <a:p>
            <a:r>
              <a:rPr lang="en-GB" sz="2300" b="1" dirty="0"/>
              <a:t>7. Very few of us are very clean in carbon terms. You don’t have to change immediately but most of us need to make serious </a:t>
            </a:r>
            <a:r>
              <a:rPr lang="en-GB" sz="2400" b="1" dirty="0"/>
              <a:t>changes in the next few years. It’s important to move in the right direction and enjoy cutting carbon. Don’t be angry with yourself but don’t take it too easy. </a:t>
            </a:r>
            <a:endParaRPr lang="en-GB" sz="2300" b="1" dirty="0"/>
          </a:p>
        </p:txBody>
      </p:sp>
    </p:spTree>
    <p:extLst>
      <p:ext uri="{BB962C8B-B14F-4D97-AF65-F5344CB8AC3E}">
        <p14:creationId xmlns:p14="http://schemas.microsoft.com/office/powerpoint/2010/main" val="2681836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9D98-D8F2-4CA8-88E6-EFA41A285CE8}"/>
              </a:ext>
            </a:extLst>
          </p:cNvPr>
          <p:cNvSpPr>
            <a:spLocks noGrp="1"/>
          </p:cNvSpPr>
          <p:nvPr>
            <p:ph type="title"/>
          </p:nvPr>
        </p:nvSpPr>
        <p:spPr/>
        <p:txBody>
          <a:bodyPr/>
          <a:lstStyle/>
          <a:p>
            <a:r>
              <a:rPr lang="en-GB" b="1" dirty="0">
                <a:solidFill>
                  <a:srgbClr val="7030A0"/>
                </a:solidFill>
              </a:rPr>
              <a:t>Put these in the right order:</a:t>
            </a:r>
          </a:p>
        </p:txBody>
      </p:sp>
      <p:sp>
        <p:nvSpPr>
          <p:cNvPr id="3" name="Content Placeholder 2">
            <a:extLst>
              <a:ext uri="{FF2B5EF4-FFF2-40B4-BE49-F238E27FC236}">
                <a16:creationId xmlns:a16="http://schemas.microsoft.com/office/drawing/2014/main" id="{50F9CED1-CF32-4406-BF2A-85F1AD61D1BC}"/>
              </a:ext>
            </a:extLst>
          </p:cNvPr>
          <p:cNvSpPr>
            <a:spLocks noGrp="1"/>
          </p:cNvSpPr>
          <p:nvPr>
            <p:ph idx="1"/>
          </p:nvPr>
        </p:nvSpPr>
        <p:spPr>
          <a:xfrm>
            <a:off x="490331" y="1417983"/>
            <a:ext cx="10863470" cy="5074892"/>
          </a:xfrm>
        </p:spPr>
        <p:txBody>
          <a:bodyPr>
            <a:normAutofit fontScale="92500" lnSpcReduction="10000"/>
          </a:bodyPr>
          <a:lstStyle/>
          <a:p>
            <a:pPr marL="0" indent="0">
              <a:buNone/>
            </a:pPr>
            <a:r>
              <a:rPr lang="en-GB" b="1" dirty="0"/>
              <a:t>8. Use your power.</a:t>
            </a:r>
          </a:p>
          <a:p>
            <a:pPr marL="0" indent="0">
              <a:buNone/>
            </a:pPr>
            <a:r>
              <a:rPr lang="en-GB" b="1" dirty="0"/>
              <a:t>And because there is so little progress,</a:t>
            </a:r>
          </a:p>
          <a:p>
            <a:pPr marL="0" indent="0">
              <a:buNone/>
            </a:pPr>
            <a:r>
              <a:rPr lang="en-GB" b="1" dirty="0"/>
              <a:t>elections that we want strong climate policies</a:t>
            </a:r>
          </a:p>
          <a:p>
            <a:pPr marL="0" indent="0">
              <a:buNone/>
            </a:pPr>
            <a:r>
              <a:rPr lang="en-GB" b="1" dirty="0"/>
              <a:t>All our politicians need to hear long before</a:t>
            </a:r>
          </a:p>
          <a:p>
            <a:pPr marL="0" indent="0">
              <a:buNone/>
            </a:pPr>
            <a:r>
              <a:rPr lang="en-GB" b="1" dirty="0"/>
              <a:t>we need to think about how and where to take to the streets. </a:t>
            </a:r>
          </a:p>
          <a:p>
            <a:pPr marL="0" indent="0">
              <a:buNone/>
            </a:pPr>
            <a:endParaRPr lang="en-GB" b="1" dirty="0"/>
          </a:p>
          <a:p>
            <a:pPr marL="0" indent="0">
              <a:buNone/>
            </a:pPr>
            <a:r>
              <a:rPr lang="en-GB" b="1" dirty="0"/>
              <a:t>9. Do all of these things.</a:t>
            </a:r>
          </a:p>
          <a:p>
            <a:pPr marL="0" indent="0">
              <a:buNone/>
            </a:pPr>
            <a:r>
              <a:rPr lang="en-GB" b="1" dirty="0"/>
              <a:t>e</a:t>
            </a:r>
            <a:r>
              <a:rPr lang="en-GB" b="1"/>
              <a:t>mergency</a:t>
            </a:r>
            <a:r>
              <a:rPr lang="en-GB" b="1" dirty="0"/>
              <a:t>.</a:t>
            </a:r>
          </a:p>
          <a:p>
            <a:pPr marL="0" indent="0">
              <a:buNone/>
            </a:pPr>
            <a:r>
              <a:rPr lang="en-GB" b="1" dirty="0"/>
              <a:t>Make a plan</a:t>
            </a:r>
          </a:p>
          <a:p>
            <a:pPr marL="0" indent="0">
              <a:buNone/>
            </a:pPr>
            <a:r>
              <a:rPr lang="en-GB" b="1" dirty="0"/>
              <a:t>It’s an</a:t>
            </a:r>
          </a:p>
          <a:p>
            <a:pPr marL="0" indent="0">
              <a:buNone/>
            </a:pPr>
            <a:r>
              <a:rPr lang="en-GB" b="1" dirty="0"/>
              <a:t>and follow it.</a:t>
            </a:r>
          </a:p>
        </p:txBody>
      </p:sp>
      <p:pic>
        <p:nvPicPr>
          <p:cNvPr id="4" name="Picture 3">
            <a:extLst>
              <a:ext uri="{FF2B5EF4-FFF2-40B4-BE49-F238E27FC236}">
                <a16:creationId xmlns:a16="http://schemas.microsoft.com/office/drawing/2014/main" id="{5FCEFF8D-C02B-42BC-A39B-0E2AB5A34C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7209" y="5515575"/>
            <a:ext cx="1113182" cy="977300"/>
          </a:xfrm>
          <a:prstGeom prst="rect">
            <a:avLst/>
          </a:prstGeom>
        </p:spPr>
      </p:pic>
    </p:spTree>
    <p:extLst>
      <p:ext uri="{BB962C8B-B14F-4D97-AF65-F5344CB8AC3E}">
        <p14:creationId xmlns:p14="http://schemas.microsoft.com/office/powerpoint/2010/main" val="547135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04C19-719E-4360-B804-958C13277FD5}"/>
              </a:ext>
            </a:extLst>
          </p:cNvPr>
          <p:cNvSpPr>
            <a:spLocks noGrp="1"/>
          </p:cNvSpPr>
          <p:nvPr>
            <p:ph type="title"/>
          </p:nvPr>
        </p:nvSpPr>
        <p:spPr/>
        <p:txBody>
          <a:bodyPr/>
          <a:lstStyle/>
          <a:p>
            <a:r>
              <a:rPr lang="en-GB" b="1" dirty="0">
                <a:solidFill>
                  <a:srgbClr val="7030A0"/>
                </a:solidFill>
              </a:rPr>
              <a:t>Put these in order with the most important first and discuss why:</a:t>
            </a:r>
          </a:p>
        </p:txBody>
      </p:sp>
      <p:sp>
        <p:nvSpPr>
          <p:cNvPr id="3" name="Content Placeholder 2">
            <a:extLst>
              <a:ext uri="{FF2B5EF4-FFF2-40B4-BE49-F238E27FC236}">
                <a16:creationId xmlns:a16="http://schemas.microsoft.com/office/drawing/2014/main" id="{51D909B2-C410-48E9-8B04-15F42E94BFE5}"/>
              </a:ext>
            </a:extLst>
          </p:cNvPr>
          <p:cNvSpPr>
            <a:spLocks noGrp="1"/>
          </p:cNvSpPr>
          <p:nvPr>
            <p:ph idx="1"/>
          </p:nvPr>
        </p:nvSpPr>
        <p:spPr>
          <a:xfrm>
            <a:off x="543339" y="1825625"/>
            <a:ext cx="10810461" cy="4840218"/>
          </a:xfrm>
        </p:spPr>
        <p:txBody>
          <a:bodyPr/>
          <a:lstStyle/>
          <a:p>
            <a:pPr marL="0" indent="0">
              <a:buNone/>
            </a:pPr>
            <a:r>
              <a:rPr lang="en-GB" sz="3600" b="1" dirty="0"/>
              <a:t>a) Cut home energy use</a:t>
            </a:r>
          </a:p>
          <a:p>
            <a:pPr marL="0" indent="0">
              <a:buNone/>
            </a:pPr>
            <a:r>
              <a:rPr lang="en-GB" sz="3600" b="1" dirty="0"/>
              <a:t>b) Travel with less or no carbon</a:t>
            </a:r>
          </a:p>
          <a:p>
            <a:pPr marL="0" indent="0">
              <a:buNone/>
            </a:pPr>
            <a:r>
              <a:rPr lang="en-GB" sz="3600" b="1" dirty="0"/>
              <a:t>c) Talk about the climate emergency</a:t>
            </a:r>
          </a:p>
          <a:p>
            <a:pPr marL="0" indent="0">
              <a:buNone/>
            </a:pPr>
            <a:r>
              <a:rPr lang="en-GB" sz="3600" b="1" dirty="0"/>
              <a:t>d) Buy fewer clothes</a:t>
            </a:r>
          </a:p>
          <a:p>
            <a:pPr marL="0" indent="0">
              <a:buNone/>
            </a:pPr>
            <a:r>
              <a:rPr lang="en-GB" sz="3600" b="1" dirty="0"/>
              <a:t>e) Protest on the streets</a:t>
            </a:r>
          </a:p>
          <a:p>
            <a:pPr marL="0" indent="0">
              <a:buNone/>
            </a:pPr>
            <a:r>
              <a:rPr lang="en-GB" sz="3600" b="1" dirty="0"/>
              <a:t>f) Be vegetarian</a:t>
            </a:r>
            <a:endParaRPr lang="en-GB" sz="3600" b="1" dirty="0">
              <a:solidFill>
                <a:srgbClr val="7030A0"/>
              </a:solidFill>
            </a:endParaRPr>
          </a:p>
          <a:p>
            <a:pPr marL="0" indent="0">
              <a:buNone/>
            </a:pPr>
            <a:r>
              <a:rPr lang="en-GB" sz="3600" b="1" dirty="0"/>
              <a:t>g) Don’t invest your money in fossil fuels</a:t>
            </a:r>
            <a:endParaRPr lang="en-GB" sz="3600" dirty="0"/>
          </a:p>
          <a:p>
            <a:pPr marL="0" indent="0">
              <a:buNone/>
            </a:pPr>
            <a:endParaRPr lang="en-GB" dirty="0"/>
          </a:p>
        </p:txBody>
      </p:sp>
      <p:pic>
        <p:nvPicPr>
          <p:cNvPr id="4" name="Picture 3">
            <a:extLst>
              <a:ext uri="{FF2B5EF4-FFF2-40B4-BE49-F238E27FC236}">
                <a16:creationId xmlns:a16="http://schemas.microsoft.com/office/drawing/2014/main" id="{C7A510C6-4409-4C8E-8438-AC9FBAAA46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7209" y="5515575"/>
            <a:ext cx="1113182" cy="977300"/>
          </a:xfrm>
          <a:prstGeom prst="rect">
            <a:avLst/>
          </a:prstGeom>
        </p:spPr>
      </p:pic>
    </p:spTree>
    <p:extLst>
      <p:ext uri="{BB962C8B-B14F-4D97-AF65-F5344CB8AC3E}">
        <p14:creationId xmlns:p14="http://schemas.microsoft.com/office/powerpoint/2010/main" val="3385476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7EE09-D2BF-49C1-95F6-458A2960E483}"/>
              </a:ext>
            </a:extLst>
          </p:cNvPr>
          <p:cNvSpPr>
            <a:spLocks noGrp="1"/>
          </p:cNvSpPr>
          <p:nvPr>
            <p:ph type="title"/>
          </p:nvPr>
        </p:nvSpPr>
        <p:spPr/>
        <p:txBody>
          <a:bodyPr>
            <a:normAutofit fontScale="90000"/>
          </a:bodyPr>
          <a:lstStyle/>
          <a:p>
            <a:r>
              <a:rPr lang="en-GB" b="1" dirty="0">
                <a:solidFill>
                  <a:srgbClr val="7030A0"/>
                </a:solidFill>
              </a:rPr>
              <a:t>Make a poster for your classroom to help people to know what to do to stop climate change:</a:t>
            </a:r>
          </a:p>
        </p:txBody>
      </p:sp>
      <p:pic>
        <p:nvPicPr>
          <p:cNvPr id="6" name="Content Placeholder 5">
            <a:extLst>
              <a:ext uri="{FF2B5EF4-FFF2-40B4-BE49-F238E27FC236}">
                <a16:creationId xmlns:a16="http://schemas.microsoft.com/office/drawing/2014/main" id="{83B7C647-39DC-4459-9621-4F559EE5039C}"/>
              </a:ext>
            </a:extLst>
          </p:cNvPr>
          <p:cNvPicPr>
            <a:picLocks noGrp="1" noChangeAspect="1"/>
          </p:cNvPicPr>
          <p:nvPr>
            <p:ph idx="1"/>
          </p:nvPr>
        </p:nvPicPr>
        <p:blipFill>
          <a:blip r:embed="rId2"/>
          <a:stretch>
            <a:fillRect/>
          </a:stretch>
        </p:blipFill>
        <p:spPr>
          <a:xfrm>
            <a:off x="9951502" y="4538660"/>
            <a:ext cx="1963082" cy="2182557"/>
          </a:xfrm>
          <a:prstGeom prst="rect">
            <a:avLst/>
          </a:prstGeom>
        </p:spPr>
      </p:pic>
      <p:pic>
        <p:nvPicPr>
          <p:cNvPr id="8" name="Picture 7">
            <a:extLst>
              <a:ext uri="{FF2B5EF4-FFF2-40B4-BE49-F238E27FC236}">
                <a16:creationId xmlns:a16="http://schemas.microsoft.com/office/drawing/2014/main" id="{5E76D5EB-1740-45C7-8653-99DC6126D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8957" y="1862966"/>
            <a:ext cx="5852905" cy="4858251"/>
          </a:xfrm>
          <a:prstGeom prst="rect">
            <a:avLst/>
          </a:prstGeom>
        </p:spPr>
      </p:pic>
    </p:spTree>
    <p:extLst>
      <p:ext uri="{BB962C8B-B14F-4D97-AF65-F5344CB8AC3E}">
        <p14:creationId xmlns:p14="http://schemas.microsoft.com/office/powerpoint/2010/main" val="618360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1D9DC-CA61-4C41-B30A-59A6EBB73E75}"/>
              </a:ext>
            </a:extLst>
          </p:cNvPr>
          <p:cNvSpPr>
            <a:spLocks noGrp="1"/>
          </p:cNvSpPr>
          <p:nvPr>
            <p:ph type="title"/>
          </p:nvPr>
        </p:nvSpPr>
        <p:spPr>
          <a:xfrm>
            <a:off x="838200" y="365125"/>
            <a:ext cx="10515600" cy="562527"/>
          </a:xfrm>
        </p:spPr>
        <p:txBody>
          <a:bodyPr>
            <a:normAutofit fontScale="90000"/>
          </a:bodyPr>
          <a:lstStyle/>
          <a:p>
            <a:r>
              <a:rPr lang="en-GB" b="1" dirty="0">
                <a:solidFill>
                  <a:srgbClr val="7030A0"/>
                </a:solidFill>
              </a:rPr>
              <a:t>Homework</a:t>
            </a:r>
          </a:p>
        </p:txBody>
      </p:sp>
      <p:sp>
        <p:nvSpPr>
          <p:cNvPr id="3" name="Content Placeholder 2">
            <a:extLst>
              <a:ext uri="{FF2B5EF4-FFF2-40B4-BE49-F238E27FC236}">
                <a16:creationId xmlns:a16="http://schemas.microsoft.com/office/drawing/2014/main" id="{0D8500FA-A106-47D2-9781-C027C3F89ED2}"/>
              </a:ext>
            </a:extLst>
          </p:cNvPr>
          <p:cNvSpPr>
            <a:spLocks noGrp="1"/>
          </p:cNvSpPr>
          <p:nvPr>
            <p:ph idx="1"/>
          </p:nvPr>
        </p:nvSpPr>
        <p:spPr>
          <a:xfrm>
            <a:off x="838200" y="927652"/>
            <a:ext cx="10515600" cy="5565223"/>
          </a:xfrm>
        </p:spPr>
        <p:txBody>
          <a:bodyPr/>
          <a:lstStyle/>
          <a:p>
            <a:pPr marL="0" indent="0">
              <a:buNone/>
            </a:pPr>
            <a:r>
              <a:rPr lang="en-GB" sz="3600" b="1" dirty="0">
                <a:solidFill>
                  <a:srgbClr val="7030A0"/>
                </a:solidFill>
                <a:latin typeface="+mj-lt"/>
              </a:rPr>
              <a:t>Read the original:</a:t>
            </a:r>
          </a:p>
          <a:p>
            <a:pPr marL="0" indent="0">
              <a:buNone/>
            </a:pPr>
            <a:r>
              <a:rPr lang="en-GB" dirty="0">
                <a:hlinkClick r:id="rId2"/>
              </a:rPr>
              <a:t>https://eewiki.newint.org/index.php?title=What_can_I_do_to_stop_climate_change%3F</a:t>
            </a:r>
            <a:endParaRPr lang="en-GB" dirty="0"/>
          </a:p>
          <a:p>
            <a:pPr marL="0" indent="0">
              <a:buNone/>
            </a:pPr>
            <a:r>
              <a:rPr lang="en-GB" b="1" dirty="0"/>
              <a:t>Find words meaning:</a:t>
            </a:r>
          </a:p>
          <a:p>
            <a:pPr marL="0" indent="0">
              <a:buNone/>
            </a:pPr>
            <a:r>
              <a:rPr lang="en-GB" b="1" dirty="0"/>
              <a:t>Paragraph 1: time when fruit and vegetables do not naturally grow</a:t>
            </a:r>
          </a:p>
          <a:p>
            <a:pPr marL="0" indent="0">
              <a:buNone/>
            </a:pPr>
            <a:r>
              <a:rPr lang="en-GB" b="1" dirty="0"/>
              <a:t>Paragraph 2: adjective to describe a car that works really well</a:t>
            </a:r>
          </a:p>
          <a:p>
            <a:pPr marL="0" indent="0">
              <a:buNone/>
            </a:pPr>
            <a:r>
              <a:rPr lang="en-GB" b="1" dirty="0"/>
              <a:t>Paragraph 3: adjective for something you can use again and again</a:t>
            </a:r>
          </a:p>
          <a:p>
            <a:pPr marL="0" indent="0">
              <a:buNone/>
            </a:pPr>
            <a:r>
              <a:rPr lang="en-GB" b="1" dirty="0"/>
              <a:t>Paragraph 4: clothing made of wool</a:t>
            </a:r>
          </a:p>
          <a:p>
            <a:pPr marL="0" indent="0">
              <a:buNone/>
            </a:pPr>
            <a:r>
              <a:rPr lang="en-GB" b="1" dirty="0"/>
              <a:t>Paragraph 5: green energy</a:t>
            </a:r>
          </a:p>
          <a:p>
            <a:pPr marL="0" indent="0">
              <a:buNone/>
            </a:pPr>
            <a:r>
              <a:rPr lang="en-GB" b="1" dirty="0"/>
              <a:t>Paragraph 6: making you feel confused and shame</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B0D5AA6E-2A38-4093-9DD2-10BC16D128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57510" y="5057456"/>
            <a:ext cx="2218873" cy="1225488"/>
          </a:xfrm>
          <a:prstGeom prst="rect">
            <a:avLst/>
          </a:prstGeom>
        </p:spPr>
      </p:pic>
    </p:spTree>
    <p:extLst>
      <p:ext uri="{BB962C8B-B14F-4D97-AF65-F5344CB8AC3E}">
        <p14:creationId xmlns:p14="http://schemas.microsoft.com/office/powerpoint/2010/main" val="1299888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a:xfrm>
            <a:off x="838200" y="1817972"/>
            <a:ext cx="10515600" cy="4351338"/>
          </a:xfrm>
        </p:spPr>
        <p:txBody>
          <a:bodyPr>
            <a:normAutofit lnSpcReduction="10000"/>
          </a:bodyPr>
          <a:lstStyle/>
          <a:p>
            <a:pPr marL="0" indent="0">
              <a:buNone/>
            </a:pPr>
            <a:r>
              <a:rPr lang="en-GB" dirty="0"/>
              <a:t>                                                                         </a:t>
            </a:r>
          </a:p>
          <a:p>
            <a:pPr marL="0" indent="0">
              <a:buNone/>
            </a:pPr>
            <a:r>
              <a:rPr lang="en-GB" sz="4000" dirty="0"/>
              <a:t>                              </a:t>
            </a:r>
            <a:r>
              <a:rPr lang="en-GB" sz="4000" b="1" u="sng" dirty="0">
                <a:solidFill>
                  <a:srgbClr val="7030A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a:t>
            </a:r>
            <a:r>
              <a:rPr lang="en-GB" sz="4800" b="1" dirty="0">
                <a:solidFill>
                  <a:srgbClr val="7030A0"/>
                </a:solidFill>
              </a:rPr>
              <a:t> </a:t>
            </a:r>
          </a:p>
        </p:txBody>
      </p:sp>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71" y="821635"/>
            <a:ext cx="2753186" cy="1941641"/>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09" y="3022887"/>
            <a:ext cx="3239290" cy="1789066"/>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286861">
            <a:off x="7991861" y="4819793"/>
            <a:ext cx="1400384" cy="1786890"/>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a:cxnSpLocks/>
          </p:cNvCxnSpPr>
          <p:nvPr/>
        </p:nvCxnSpPr>
        <p:spPr>
          <a:xfrm flipV="1">
            <a:off x="5833708" y="2578956"/>
            <a:ext cx="1879950" cy="947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a:cxnSpLocks/>
          </p:cNvCxnSpPr>
          <p:nvPr/>
        </p:nvCxnSpPr>
        <p:spPr>
          <a:xfrm flipH="1">
            <a:off x="2676180" y="4363097"/>
            <a:ext cx="2258991" cy="13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a:cxnSpLocks/>
          </p:cNvCxnSpPr>
          <p:nvPr/>
        </p:nvCxnSpPr>
        <p:spPr>
          <a:xfrm flipV="1">
            <a:off x="6356186" y="4058075"/>
            <a:ext cx="2734805" cy="3050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D4CD066-2A69-407F-A6FA-60C0F503A18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74986" y="2950654"/>
            <a:ext cx="1981200" cy="2085975"/>
          </a:xfrm>
          <a:prstGeom prst="rect">
            <a:avLst/>
          </a:prstGeom>
        </p:spPr>
      </p:pic>
      <p:pic>
        <p:nvPicPr>
          <p:cNvPr id="17" name="Picture 16">
            <a:extLst>
              <a:ext uri="{FF2B5EF4-FFF2-40B4-BE49-F238E27FC236}">
                <a16:creationId xmlns:a16="http://schemas.microsoft.com/office/drawing/2014/main" id="{82E7A329-0D92-4629-B26F-1C1C0EA227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09631" y="4740016"/>
            <a:ext cx="1286369" cy="1661362"/>
          </a:xfrm>
          <a:prstGeom prst="rect">
            <a:avLst/>
          </a:prstGeom>
        </p:spPr>
      </p:pic>
    </p:spTree>
    <p:extLst>
      <p:ext uri="{BB962C8B-B14F-4D97-AF65-F5344CB8AC3E}">
        <p14:creationId xmlns:p14="http://schemas.microsoft.com/office/powerpoint/2010/main" val="2119624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2928-9E2D-47F1-AFC5-CC15B7694E23}"/>
              </a:ext>
            </a:extLst>
          </p:cNvPr>
          <p:cNvSpPr>
            <a:spLocks noGrp="1"/>
          </p:cNvSpPr>
          <p:nvPr>
            <p:ph type="title"/>
          </p:nvPr>
        </p:nvSpPr>
        <p:spPr/>
        <p:txBody>
          <a:bodyPr>
            <a:noAutofit/>
          </a:bodyPr>
          <a:lstStyle/>
          <a:p>
            <a:r>
              <a:rPr lang="en-GB" sz="6600" b="1" dirty="0">
                <a:solidFill>
                  <a:srgbClr val="7030A0"/>
                </a:solidFill>
              </a:rPr>
              <a:t>Make a list of 4 things we can do to stop climate change.</a:t>
            </a:r>
          </a:p>
        </p:txBody>
      </p:sp>
      <p:sp>
        <p:nvSpPr>
          <p:cNvPr id="3" name="Content Placeholder 2">
            <a:extLst>
              <a:ext uri="{FF2B5EF4-FFF2-40B4-BE49-F238E27FC236}">
                <a16:creationId xmlns:a16="http://schemas.microsoft.com/office/drawing/2014/main" id="{C9AEC381-16C9-4E23-8C01-31FC341AED2F}"/>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6" name="Picture 5">
            <a:extLst>
              <a:ext uri="{FF2B5EF4-FFF2-40B4-BE49-F238E27FC236}">
                <a16:creationId xmlns:a16="http://schemas.microsoft.com/office/drawing/2014/main" id="{D4066008-1648-4F53-B26B-7534FF83E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9044" y="2134078"/>
            <a:ext cx="3839817" cy="4042885"/>
          </a:xfrm>
          <a:prstGeom prst="rect">
            <a:avLst/>
          </a:prstGeom>
        </p:spPr>
      </p:pic>
      <p:pic>
        <p:nvPicPr>
          <p:cNvPr id="8" name="Picture 7">
            <a:extLst>
              <a:ext uri="{FF2B5EF4-FFF2-40B4-BE49-F238E27FC236}">
                <a16:creationId xmlns:a16="http://schemas.microsoft.com/office/drawing/2014/main" id="{5ACDA6E7-F40D-4E4C-B44E-35B34E40C2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4052" y="2206152"/>
            <a:ext cx="2895601" cy="3739706"/>
          </a:xfrm>
          <a:prstGeom prst="rect">
            <a:avLst/>
          </a:prstGeom>
        </p:spPr>
      </p:pic>
      <p:pic>
        <p:nvPicPr>
          <p:cNvPr id="9" name="Picture 8">
            <a:extLst>
              <a:ext uri="{FF2B5EF4-FFF2-40B4-BE49-F238E27FC236}">
                <a16:creationId xmlns:a16="http://schemas.microsoft.com/office/drawing/2014/main" id="{F0F08920-015D-4FAD-986A-0E29F078DE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62445" y="4986337"/>
            <a:ext cx="1879607" cy="1325563"/>
          </a:xfrm>
          <a:prstGeom prst="rect">
            <a:avLst/>
          </a:prstGeom>
        </p:spPr>
      </p:pic>
    </p:spTree>
    <p:extLst>
      <p:ext uri="{BB962C8B-B14F-4D97-AF65-F5344CB8AC3E}">
        <p14:creationId xmlns:p14="http://schemas.microsoft.com/office/powerpoint/2010/main" val="3070215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B08F-51A8-405D-8CEF-2B637DFD5EBC}"/>
              </a:ext>
            </a:extLst>
          </p:cNvPr>
          <p:cNvSpPr>
            <a:spLocks noGrp="1"/>
          </p:cNvSpPr>
          <p:nvPr>
            <p:ph type="title"/>
          </p:nvPr>
        </p:nvSpPr>
        <p:spPr>
          <a:xfrm>
            <a:off x="838200" y="365126"/>
            <a:ext cx="10515600" cy="933588"/>
          </a:xfrm>
        </p:spPr>
        <p:txBody>
          <a:bodyPr>
            <a:normAutofit/>
          </a:bodyPr>
          <a:lstStyle/>
          <a:p>
            <a:r>
              <a:rPr lang="en-GB" b="1" dirty="0">
                <a:solidFill>
                  <a:srgbClr val="7030A0"/>
                </a:solidFill>
              </a:rPr>
              <a:t>Are your ideas connected to these headings?</a:t>
            </a:r>
          </a:p>
        </p:txBody>
      </p:sp>
      <p:sp>
        <p:nvSpPr>
          <p:cNvPr id="3" name="Content Placeholder 2">
            <a:extLst>
              <a:ext uri="{FF2B5EF4-FFF2-40B4-BE49-F238E27FC236}">
                <a16:creationId xmlns:a16="http://schemas.microsoft.com/office/drawing/2014/main" id="{749E848D-ED05-466E-B8A0-2DBB3FB92FCF}"/>
              </a:ext>
            </a:extLst>
          </p:cNvPr>
          <p:cNvSpPr>
            <a:spLocks noGrp="1"/>
          </p:cNvSpPr>
          <p:nvPr>
            <p:ph idx="1"/>
          </p:nvPr>
        </p:nvSpPr>
        <p:spPr>
          <a:xfrm>
            <a:off x="838200" y="1179443"/>
            <a:ext cx="10515600" cy="4997520"/>
          </a:xfrm>
        </p:spPr>
        <p:txBody>
          <a:bodyPr>
            <a:normAutofit/>
          </a:bodyPr>
          <a:lstStyle/>
          <a:p>
            <a:pPr marL="0" indent="0">
              <a:buNone/>
            </a:pPr>
            <a:endParaRPr lang="en-GB" b="1" dirty="0"/>
          </a:p>
          <a:p>
            <a:pPr marL="0" indent="0">
              <a:buNone/>
            </a:pPr>
            <a:r>
              <a:rPr lang="en-GB" sz="3600" b="1" dirty="0"/>
              <a:t>a) Cut home energy use</a:t>
            </a:r>
          </a:p>
          <a:p>
            <a:pPr marL="0" indent="0">
              <a:buNone/>
            </a:pPr>
            <a:r>
              <a:rPr lang="en-GB" sz="3600" b="1" dirty="0"/>
              <a:t>b) Travel with less or no carbon</a:t>
            </a:r>
          </a:p>
          <a:p>
            <a:pPr marL="0" indent="0">
              <a:buNone/>
            </a:pPr>
            <a:r>
              <a:rPr lang="en-GB" sz="3600" b="1" dirty="0"/>
              <a:t>c) Talk about it</a:t>
            </a:r>
          </a:p>
          <a:p>
            <a:pPr marL="0" indent="0">
              <a:buNone/>
            </a:pPr>
            <a:r>
              <a:rPr lang="en-GB" sz="3600" b="1" dirty="0"/>
              <a:t>d) Buy less, and carefully</a:t>
            </a:r>
          </a:p>
          <a:p>
            <a:pPr marL="0" indent="0">
              <a:buNone/>
            </a:pPr>
            <a:r>
              <a:rPr lang="en-GB" sz="3600" b="1" dirty="0"/>
              <a:t>e) Use your power</a:t>
            </a:r>
          </a:p>
          <a:p>
            <a:pPr marL="0" indent="0">
              <a:buNone/>
            </a:pPr>
            <a:r>
              <a:rPr lang="en-GB" sz="3600" b="1" dirty="0"/>
              <a:t>f) Change your diet</a:t>
            </a:r>
            <a:endParaRPr lang="en-GB" sz="3600" b="1" dirty="0">
              <a:solidFill>
                <a:srgbClr val="7030A0"/>
              </a:solidFill>
              <a:latin typeface="+mj-lt"/>
            </a:endParaRPr>
          </a:p>
          <a:p>
            <a:pPr marL="0" indent="0">
              <a:buNone/>
            </a:pPr>
            <a:r>
              <a:rPr lang="en-GB" sz="3600" b="1" dirty="0"/>
              <a:t>g) Clean up investments</a:t>
            </a:r>
            <a:endParaRPr lang="en-GB" sz="3600" dirty="0"/>
          </a:p>
          <a:p>
            <a:pPr marL="0" indent="0">
              <a:buNone/>
            </a:pPr>
            <a:endParaRPr lang="en-GB" b="1" dirty="0"/>
          </a:p>
          <a:p>
            <a:pPr marL="0" indent="0">
              <a:buNone/>
            </a:pPr>
            <a:endParaRPr lang="en-GB" dirty="0"/>
          </a:p>
        </p:txBody>
      </p:sp>
      <p:pic>
        <p:nvPicPr>
          <p:cNvPr id="6" name="Picture 5">
            <a:extLst>
              <a:ext uri="{FF2B5EF4-FFF2-40B4-BE49-F238E27FC236}">
                <a16:creationId xmlns:a16="http://schemas.microsoft.com/office/drawing/2014/main" id="{CFA30C72-B155-4E71-86E3-706BDCE34B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554" y="2458179"/>
            <a:ext cx="2753186" cy="1941641"/>
          </a:xfrm>
          <a:prstGeom prst="rect">
            <a:avLst/>
          </a:prstGeom>
        </p:spPr>
      </p:pic>
    </p:spTree>
    <p:extLst>
      <p:ext uri="{BB962C8B-B14F-4D97-AF65-F5344CB8AC3E}">
        <p14:creationId xmlns:p14="http://schemas.microsoft.com/office/powerpoint/2010/main" val="3589492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rgbClr val="7030A0"/>
                </a:solidFill>
              </a:rPr>
              <a:t>Match:</a:t>
            </a:r>
          </a:p>
        </p:txBody>
      </p:sp>
      <p:sp>
        <p:nvSpPr>
          <p:cNvPr id="4" name="Content Placeholder 3"/>
          <p:cNvSpPr>
            <a:spLocks noGrp="1"/>
          </p:cNvSpPr>
          <p:nvPr>
            <p:ph sz="half" idx="1"/>
          </p:nvPr>
        </p:nvSpPr>
        <p:spPr>
          <a:xfrm>
            <a:off x="422073" y="980728"/>
            <a:ext cx="4233767" cy="5688632"/>
          </a:xfrm>
        </p:spPr>
        <p:txBody>
          <a:bodyPr>
            <a:normAutofit fontScale="92500" lnSpcReduction="20000"/>
          </a:bodyPr>
          <a:lstStyle/>
          <a:p>
            <a:pPr marL="0" indent="0">
              <a:buNone/>
            </a:pPr>
            <a:r>
              <a:rPr lang="en-GB" sz="3200" b="1" dirty="0">
                <a:solidFill>
                  <a:srgbClr val="C00000"/>
                </a:solidFill>
              </a:rPr>
              <a:t>1) thermostat</a:t>
            </a:r>
          </a:p>
          <a:p>
            <a:pPr marL="0" indent="0">
              <a:buNone/>
            </a:pPr>
            <a:r>
              <a:rPr lang="en-GB" sz="3200" b="1" dirty="0">
                <a:solidFill>
                  <a:srgbClr val="C00000"/>
                </a:solidFill>
              </a:rPr>
              <a:t>2) radiator</a:t>
            </a:r>
          </a:p>
          <a:p>
            <a:pPr marL="0" indent="0">
              <a:buNone/>
            </a:pPr>
            <a:r>
              <a:rPr lang="en-GB" sz="3200" b="1" dirty="0">
                <a:solidFill>
                  <a:srgbClr val="C00000"/>
                </a:solidFill>
              </a:rPr>
              <a:t>3) solar panels</a:t>
            </a:r>
          </a:p>
          <a:p>
            <a:pPr marL="0" indent="0">
              <a:buNone/>
            </a:pPr>
            <a:r>
              <a:rPr lang="en-GB" sz="3200" b="1" dirty="0">
                <a:solidFill>
                  <a:srgbClr val="C00000"/>
                </a:solidFill>
              </a:rPr>
              <a:t>4) air conditioning</a:t>
            </a:r>
          </a:p>
          <a:p>
            <a:pPr marL="0" indent="0">
              <a:buNone/>
            </a:pPr>
            <a:r>
              <a:rPr lang="en-GB" sz="3200" b="1" dirty="0">
                <a:solidFill>
                  <a:srgbClr val="C00000"/>
                </a:solidFill>
              </a:rPr>
              <a:t>5) reforestation</a:t>
            </a:r>
          </a:p>
          <a:p>
            <a:pPr marL="0" indent="0">
              <a:buNone/>
            </a:pPr>
            <a:r>
              <a:rPr lang="en-GB" sz="3200" b="1" dirty="0">
                <a:solidFill>
                  <a:srgbClr val="C00000"/>
                </a:solidFill>
              </a:rPr>
              <a:t>6) mangetout</a:t>
            </a:r>
          </a:p>
          <a:p>
            <a:pPr marL="0" indent="0">
              <a:buNone/>
            </a:pPr>
            <a:r>
              <a:rPr lang="en-GB" sz="3200" b="1" dirty="0">
                <a:solidFill>
                  <a:srgbClr val="C00000"/>
                </a:solidFill>
              </a:rPr>
              <a:t>7) asparagus</a:t>
            </a:r>
            <a:endParaRPr lang="en-GB" sz="2200" b="1" i="1" dirty="0">
              <a:solidFill>
                <a:srgbClr val="C00000"/>
              </a:solidFill>
            </a:endParaRPr>
          </a:p>
          <a:p>
            <a:pPr marL="0" indent="0">
              <a:buNone/>
            </a:pPr>
            <a:r>
              <a:rPr lang="en-GB" sz="3200" b="1" dirty="0">
                <a:solidFill>
                  <a:srgbClr val="C00000"/>
                </a:solidFill>
              </a:rPr>
              <a:t>8) emergency</a:t>
            </a:r>
          </a:p>
          <a:p>
            <a:pPr marL="0" indent="0">
              <a:buNone/>
            </a:pPr>
            <a:r>
              <a:rPr lang="en-GB" sz="3200" b="1" dirty="0">
                <a:solidFill>
                  <a:srgbClr val="C00000"/>
                </a:solidFill>
              </a:rPr>
              <a:t>9) carbon footprint</a:t>
            </a:r>
          </a:p>
          <a:p>
            <a:pPr marL="0" indent="0">
              <a:buNone/>
            </a:pPr>
            <a:r>
              <a:rPr lang="en-GB" sz="3200" b="1" dirty="0">
                <a:solidFill>
                  <a:srgbClr val="C00000"/>
                </a:solidFill>
              </a:rPr>
              <a:t>10) hybrid</a:t>
            </a:r>
          </a:p>
          <a:p>
            <a:pPr marL="0" indent="0">
              <a:buNone/>
            </a:pPr>
            <a:r>
              <a:rPr lang="en-GB" sz="3200" b="1" dirty="0">
                <a:solidFill>
                  <a:srgbClr val="C00000"/>
                </a:solidFill>
              </a:rPr>
              <a:t>11) junk</a:t>
            </a: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655840" y="-188640"/>
            <a:ext cx="7403638" cy="7046640"/>
          </a:xfrm>
        </p:spPr>
        <p:txBody>
          <a:bodyPr>
            <a:normAutofit fontScale="92500" lnSpcReduction="20000"/>
          </a:bodyPr>
          <a:lstStyle/>
          <a:p>
            <a:pPr marL="0" indent="0">
              <a:buNone/>
            </a:pPr>
            <a:r>
              <a:rPr lang="en-GB" sz="2900" b="1" dirty="0">
                <a:solidFill>
                  <a:srgbClr val="7030A0"/>
                </a:solidFill>
              </a:rPr>
              <a:t> </a:t>
            </a:r>
          </a:p>
          <a:p>
            <a:pPr marL="0" indent="0">
              <a:buNone/>
            </a:pPr>
            <a:r>
              <a:rPr lang="en-GB" sz="2900" b="1" dirty="0">
                <a:solidFill>
                  <a:srgbClr val="7030A0"/>
                </a:solidFill>
              </a:rPr>
              <a:t>a) </a:t>
            </a:r>
          </a:p>
          <a:p>
            <a:pPr marL="0" indent="0">
              <a:buNone/>
            </a:pPr>
            <a:endParaRPr lang="en-GB" sz="2900" b="1" dirty="0">
              <a:solidFill>
                <a:srgbClr val="7030A0"/>
              </a:solidFill>
            </a:endParaRPr>
          </a:p>
          <a:p>
            <a:pPr marL="0" indent="0">
              <a:buNone/>
            </a:pPr>
            <a:r>
              <a:rPr lang="en-GB" sz="2900" b="1" dirty="0">
                <a:solidFill>
                  <a:srgbClr val="7030A0"/>
                </a:solidFill>
              </a:rPr>
              <a:t>b) a very </a:t>
            </a:r>
            <a:r>
              <a:rPr lang="en-GB" sz="2900" b="1" dirty="0" err="1">
                <a:solidFill>
                  <a:srgbClr val="7030A0"/>
                </a:solidFill>
              </a:rPr>
              <a:t>very</a:t>
            </a:r>
            <a:r>
              <a:rPr lang="en-GB" sz="2900" b="1" dirty="0">
                <a:solidFill>
                  <a:srgbClr val="7030A0"/>
                </a:solidFill>
              </a:rPr>
              <a:t> serious situation                  </a:t>
            </a:r>
          </a:p>
          <a:p>
            <a:pPr marL="0" indent="0">
              <a:buNone/>
            </a:pPr>
            <a:r>
              <a:rPr lang="en-GB" sz="2900" b="1" dirty="0">
                <a:solidFill>
                  <a:srgbClr val="7030A0"/>
                </a:solidFill>
              </a:rPr>
              <a:t>c) </a:t>
            </a:r>
          </a:p>
          <a:p>
            <a:pPr marL="0" indent="0">
              <a:buNone/>
            </a:pPr>
            <a:endParaRPr lang="en-GB" sz="2900" b="1" dirty="0">
              <a:solidFill>
                <a:srgbClr val="7030A0"/>
              </a:solidFill>
            </a:endParaRPr>
          </a:p>
          <a:p>
            <a:pPr marL="0" indent="0">
              <a:buNone/>
            </a:pPr>
            <a:r>
              <a:rPr lang="en-GB" sz="2900" b="1" dirty="0">
                <a:solidFill>
                  <a:srgbClr val="7030A0"/>
                </a:solidFill>
              </a:rPr>
              <a:t>d) It shows the temperature in a house</a:t>
            </a:r>
          </a:p>
          <a:p>
            <a:pPr marL="0" indent="0">
              <a:buNone/>
            </a:pPr>
            <a:r>
              <a:rPr lang="en-GB" sz="2900" b="1" dirty="0">
                <a:solidFill>
                  <a:srgbClr val="7030A0"/>
                </a:solidFill>
              </a:rPr>
              <a:t>e) </a:t>
            </a:r>
          </a:p>
          <a:p>
            <a:pPr marL="0" indent="0">
              <a:buNone/>
            </a:pPr>
            <a:r>
              <a:rPr lang="en-GB" sz="2900" b="1" dirty="0">
                <a:solidFill>
                  <a:srgbClr val="7030A0"/>
                </a:solidFill>
              </a:rPr>
              <a:t>f) growing trees again</a:t>
            </a:r>
          </a:p>
          <a:p>
            <a:pPr marL="0" indent="0">
              <a:buNone/>
            </a:pPr>
            <a:r>
              <a:rPr lang="en-GB" sz="2900" b="1" dirty="0">
                <a:solidFill>
                  <a:srgbClr val="7030A0"/>
                </a:solidFill>
              </a:rPr>
              <a:t>g) </a:t>
            </a:r>
          </a:p>
          <a:p>
            <a:pPr marL="0" indent="0">
              <a:buNone/>
            </a:pPr>
            <a:endParaRPr lang="en-GB" sz="2900" b="1" dirty="0">
              <a:solidFill>
                <a:srgbClr val="7030A0"/>
              </a:solidFill>
            </a:endParaRPr>
          </a:p>
          <a:p>
            <a:pPr marL="0" indent="0">
              <a:buNone/>
            </a:pPr>
            <a:r>
              <a:rPr lang="en-GB" sz="2900" b="1" dirty="0">
                <a:solidFill>
                  <a:srgbClr val="7030A0"/>
                </a:solidFill>
              </a:rPr>
              <a:t>h) how much CO2 a person, company, or country makes</a:t>
            </a:r>
          </a:p>
          <a:p>
            <a:pPr marL="0" indent="0">
              <a:buNone/>
            </a:pPr>
            <a:r>
              <a:rPr lang="en-GB" sz="2900" b="1" dirty="0" err="1">
                <a:solidFill>
                  <a:srgbClr val="7030A0"/>
                </a:solidFill>
              </a:rPr>
              <a:t>i</a:t>
            </a:r>
            <a:r>
              <a:rPr lang="en-GB" sz="2900" b="1" dirty="0">
                <a:solidFill>
                  <a:srgbClr val="7030A0"/>
                </a:solidFill>
              </a:rPr>
              <a:t>)  </a:t>
            </a:r>
          </a:p>
          <a:p>
            <a:pPr marL="0" indent="0">
              <a:buNone/>
            </a:pPr>
            <a:endParaRPr lang="en-GB" sz="2900" b="1" dirty="0">
              <a:solidFill>
                <a:srgbClr val="7030A0"/>
              </a:solidFill>
            </a:endParaRPr>
          </a:p>
          <a:p>
            <a:pPr marL="0" indent="0">
              <a:buNone/>
            </a:pPr>
            <a:r>
              <a:rPr lang="en-GB" sz="2900" b="1" dirty="0">
                <a:solidFill>
                  <a:srgbClr val="7030A0"/>
                </a:solidFill>
              </a:rPr>
              <a:t>j) a car which uses petrol and electricity</a:t>
            </a:r>
          </a:p>
          <a:p>
            <a:pPr marL="0" indent="0">
              <a:buNone/>
            </a:pPr>
            <a:r>
              <a:rPr lang="en-GB" sz="2900" b="1" dirty="0">
                <a:solidFill>
                  <a:srgbClr val="7030A0"/>
                </a:solidFill>
              </a:rPr>
              <a:t>k) useless things</a:t>
            </a:r>
          </a:p>
        </p:txBody>
      </p:sp>
      <p:pic>
        <p:nvPicPr>
          <p:cNvPr id="8" name="Picture 7">
            <a:extLst>
              <a:ext uri="{FF2B5EF4-FFF2-40B4-BE49-F238E27FC236}">
                <a16:creationId xmlns:a16="http://schemas.microsoft.com/office/drawing/2014/main" id="{E01CBBBE-E248-4BAE-B9D1-5B2ABB7F7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902" y="188640"/>
            <a:ext cx="1209431" cy="667971"/>
          </a:xfrm>
          <a:prstGeom prst="rect">
            <a:avLst/>
          </a:prstGeom>
        </p:spPr>
      </p:pic>
      <p:pic>
        <p:nvPicPr>
          <p:cNvPr id="3" name="Picture 2">
            <a:extLst>
              <a:ext uri="{FF2B5EF4-FFF2-40B4-BE49-F238E27FC236}">
                <a16:creationId xmlns:a16="http://schemas.microsoft.com/office/drawing/2014/main" id="{3D1AD903-EC8A-4696-98D3-F269835A4133}"/>
              </a:ext>
            </a:extLst>
          </p:cNvPr>
          <p:cNvPicPr>
            <a:picLocks noChangeAspect="1"/>
          </p:cNvPicPr>
          <p:nvPr/>
        </p:nvPicPr>
        <p:blipFill>
          <a:blip r:embed="rId4"/>
          <a:stretch>
            <a:fillRect/>
          </a:stretch>
        </p:blipFill>
        <p:spPr>
          <a:xfrm>
            <a:off x="5005536" y="81419"/>
            <a:ext cx="1055321" cy="1027731"/>
          </a:xfrm>
          <a:prstGeom prst="rect">
            <a:avLst/>
          </a:prstGeom>
        </p:spPr>
      </p:pic>
      <p:pic>
        <p:nvPicPr>
          <p:cNvPr id="1026" name="Picture 2" descr="Image result for clip art solar panels">
            <a:extLst>
              <a:ext uri="{FF2B5EF4-FFF2-40B4-BE49-F238E27FC236}">
                <a16:creationId xmlns:a16="http://schemas.microsoft.com/office/drawing/2014/main" id="{67BFA12D-CA23-490C-A460-050DD6B364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99403" y="1966988"/>
            <a:ext cx="1660075" cy="160108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DD0FD4A2-CE4F-4E0A-9545-31A7E1DA20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6971" y="5074766"/>
            <a:ext cx="883284" cy="905703"/>
          </a:xfrm>
          <a:prstGeom prst="rect">
            <a:avLst/>
          </a:prstGeom>
        </p:spPr>
      </p:pic>
      <p:pic>
        <p:nvPicPr>
          <p:cNvPr id="12" name="Picture 11">
            <a:extLst>
              <a:ext uri="{FF2B5EF4-FFF2-40B4-BE49-F238E27FC236}">
                <a16:creationId xmlns:a16="http://schemas.microsoft.com/office/drawing/2014/main" id="{7962261D-A93B-4D89-B67D-31DE8A6CC3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5138" y="5074765"/>
            <a:ext cx="774989" cy="905704"/>
          </a:xfrm>
          <a:prstGeom prst="rect">
            <a:avLst/>
          </a:prstGeom>
        </p:spPr>
      </p:pic>
      <p:pic>
        <p:nvPicPr>
          <p:cNvPr id="14" name="Picture 13">
            <a:extLst>
              <a:ext uri="{FF2B5EF4-FFF2-40B4-BE49-F238E27FC236}">
                <a16:creationId xmlns:a16="http://schemas.microsoft.com/office/drawing/2014/main" id="{38EC9B1E-974C-4EBF-9AA4-4B0B0B046B0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5172561" y="3355617"/>
            <a:ext cx="829466" cy="1247141"/>
          </a:xfrm>
          <a:prstGeom prst="rect">
            <a:avLst/>
          </a:prstGeom>
        </p:spPr>
      </p:pic>
      <p:pic>
        <p:nvPicPr>
          <p:cNvPr id="16" name="Picture 15">
            <a:extLst>
              <a:ext uri="{FF2B5EF4-FFF2-40B4-BE49-F238E27FC236}">
                <a16:creationId xmlns:a16="http://schemas.microsoft.com/office/drawing/2014/main" id="{17E823A4-3077-4AA8-AEE8-4C43D711FA9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903292">
            <a:off x="5250258" y="1367576"/>
            <a:ext cx="674073" cy="844838"/>
          </a:xfrm>
          <a:prstGeom prst="rect">
            <a:avLst/>
          </a:prstGeom>
        </p:spPr>
      </p:pic>
      <p:cxnSp>
        <p:nvCxnSpPr>
          <p:cNvPr id="18" name="Straight Arrow Connector 17">
            <a:extLst>
              <a:ext uri="{FF2B5EF4-FFF2-40B4-BE49-F238E27FC236}">
                <a16:creationId xmlns:a16="http://schemas.microsoft.com/office/drawing/2014/main" id="{EF162BE0-401A-4C74-9EF0-91A8DE95BC18}"/>
              </a:ext>
            </a:extLst>
          </p:cNvPr>
          <p:cNvCxnSpPr>
            <a:cxnSpLocks/>
          </p:cNvCxnSpPr>
          <p:nvPr/>
        </p:nvCxnSpPr>
        <p:spPr>
          <a:xfrm>
            <a:off x="5040639" y="2907687"/>
            <a:ext cx="5216544" cy="2009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266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92C49-5690-477C-8E22-E9E47713CC7B}"/>
              </a:ext>
            </a:extLst>
          </p:cNvPr>
          <p:cNvSpPr>
            <a:spLocks noGrp="1"/>
          </p:cNvSpPr>
          <p:nvPr>
            <p:ph type="title"/>
          </p:nvPr>
        </p:nvSpPr>
        <p:spPr>
          <a:xfrm>
            <a:off x="838200" y="365125"/>
            <a:ext cx="10515600" cy="668545"/>
          </a:xfrm>
        </p:spPr>
        <p:txBody>
          <a:bodyPr>
            <a:normAutofit fontScale="90000"/>
          </a:bodyPr>
          <a:lstStyle/>
          <a:p>
            <a:r>
              <a:rPr lang="en-GB" b="1" dirty="0">
                <a:solidFill>
                  <a:srgbClr val="7030A0"/>
                </a:solidFill>
              </a:rPr>
              <a:t>What do you think? True or false? And why?</a:t>
            </a:r>
          </a:p>
        </p:txBody>
      </p:sp>
      <p:sp>
        <p:nvSpPr>
          <p:cNvPr id="3" name="Content Placeholder 2">
            <a:extLst>
              <a:ext uri="{FF2B5EF4-FFF2-40B4-BE49-F238E27FC236}">
                <a16:creationId xmlns:a16="http://schemas.microsoft.com/office/drawing/2014/main" id="{85F9EE36-CD77-41FC-AC88-1252A6B558D4}"/>
              </a:ext>
            </a:extLst>
          </p:cNvPr>
          <p:cNvSpPr>
            <a:spLocks noGrp="1"/>
          </p:cNvSpPr>
          <p:nvPr>
            <p:ph idx="1"/>
          </p:nvPr>
        </p:nvSpPr>
        <p:spPr>
          <a:xfrm>
            <a:off x="838200" y="1033670"/>
            <a:ext cx="10515600" cy="5618921"/>
          </a:xfrm>
        </p:spPr>
        <p:txBody>
          <a:bodyPr>
            <a:normAutofit fontScale="85000" lnSpcReduction="20000"/>
          </a:bodyPr>
          <a:lstStyle/>
          <a:p>
            <a:pPr marL="514350" indent="-514350">
              <a:buAutoNum type="arabicParenR"/>
            </a:pPr>
            <a:r>
              <a:rPr lang="en-GB" b="1" dirty="0"/>
              <a:t>(a) It’s a good idea to be vegetarian. </a:t>
            </a:r>
          </a:p>
          <a:p>
            <a:pPr marL="0" indent="0">
              <a:buNone/>
            </a:pPr>
            <a:r>
              <a:rPr lang="en-GB" b="1" dirty="0"/>
              <a:t>        (b) It’s not a good idea to eat fruit which is from another country.</a:t>
            </a:r>
          </a:p>
          <a:p>
            <a:pPr marL="0" indent="0">
              <a:buNone/>
            </a:pPr>
            <a:r>
              <a:rPr lang="en-GB" b="1" dirty="0"/>
              <a:t>        (c) It’s Ok to throw away about 8 % of the food we buy. </a:t>
            </a:r>
          </a:p>
          <a:p>
            <a:pPr marL="514350" indent="-514350">
              <a:buAutoNum type="arabicParenR" startAt="2"/>
            </a:pPr>
            <a:r>
              <a:rPr lang="en-GB" b="1" dirty="0"/>
              <a:t>(a) There are more carbon emissions from planes than cars. </a:t>
            </a:r>
          </a:p>
          <a:p>
            <a:pPr marL="0" indent="0">
              <a:buNone/>
            </a:pPr>
            <a:r>
              <a:rPr lang="en-GB" b="1" dirty="0"/>
              <a:t>       (b) It’s better for the planet to catch a bus than to drive a car.</a:t>
            </a:r>
          </a:p>
          <a:p>
            <a:pPr marL="0" indent="0">
              <a:buNone/>
            </a:pPr>
            <a:r>
              <a:rPr lang="en-GB" b="1" dirty="0"/>
              <a:t>        (c)  Electric cars have no carbon footprint.</a:t>
            </a:r>
          </a:p>
          <a:p>
            <a:pPr marL="514350" indent="-514350">
              <a:buAutoNum type="arabicParenR" startAt="3"/>
            </a:pPr>
            <a:r>
              <a:rPr lang="en-GB" b="1" dirty="0"/>
              <a:t>(a) It’s not a good idea to buy cheap things.</a:t>
            </a:r>
          </a:p>
          <a:p>
            <a:pPr marL="0" indent="0">
              <a:buNone/>
            </a:pPr>
            <a:r>
              <a:rPr lang="en-GB" b="1" dirty="0"/>
              <a:t>       (b) If you are buying clothes made abroad, it’s a good idea to think</a:t>
            </a:r>
          </a:p>
          <a:p>
            <a:pPr marL="0" indent="0">
              <a:buNone/>
            </a:pPr>
            <a:r>
              <a:rPr lang="en-GB" b="1" dirty="0"/>
              <a:t>            about the people who made them before you buy.</a:t>
            </a:r>
          </a:p>
          <a:p>
            <a:pPr marL="0" indent="0">
              <a:buNone/>
            </a:pPr>
            <a:r>
              <a:rPr lang="en-GB" b="1" dirty="0"/>
              <a:t>       (c) If your hairdryer stops working, it’s a good idea to throw it away and</a:t>
            </a:r>
          </a:p>
          <a:p>
            <a:pPr marL="0" indent="0">
              <a:buNone/>
            </a:pPr>
            <a:r>
              <a:rPr lang="en-GB" b="1" dirty="0"/>
              <a:t>           buy a new one.</a:t>
            </a:r>
          </a:p>
          <a:p>
            <a:pPr marL="0" indent="0">
              <a:buNone/>
            </a:pPr>
            <a:r>
              <a:rPr lang="en-GB" b="1" dirty="0"/>
              <a:t>       (d) It’s a good idea to take your own cup to a coffee shop.</a:t>
            </a:r>
          </a:p>
          <a:p>
            <a:pPr marL="0" indent="0">
              <a:buNone/>
            </a:pPr>
            <a:r>
              <a:rPr lang="en-GB" sz="4300" b="1" dirty="0">
                <a:solidFill>
                  <a:srgbClr val="7030A0"/>
                </a:solidFill>
                <a:latin typeface="+mj-lt"/>
              </a:rPr>
              <a:t>Now read the text and check if your answers are the same:</a:t>
            </a:r>
          </a:p>
          <a:p>
            <a:pPr marL="0" indent="0">
              <a:buNone/>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B8AC4985-349F-46DD-857E-1C243B375E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7209" y="5515575"/>
            <a:ext cx="1113182" cy="977300"/>
          </a:xfrm>
          <a:prstGeom prst="rect">
            <a:avLst/>
          </a:prstGeom>
        </p:spPr>
      </p:pic>
    </p:spTree>
    <p:extLst>
      <p:ext uri="{BB962C8B-B14F-4D97-AF65-F5344CB8AC3E}">
        <p14:creationId xmlns:p14="http://schemas.microsoft.com/office/powerpoint/2010/main" val="2499219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65B5BE-5325-4C0D-A215-7326A83C63D5}"/>
              </a:ext>
            </a:extLst>
          </p:cNvPr>
          <p:cNvSpPr/>
          <p:nvPr/>
        </p:nvSpPr>
        <p:spPr>
          <a:xfrm>
            <a:off x="225286" y="172278"/>
            <a:ext cx="11966713" cy="6186309"/>
          </a:xfrm>
          <a:prstGeom prst="rect">
            <a:avLst/>
          </a:prstGeom>
        </p:spPr>
        <p:txBody>
          <a:bodyPr wrap="square">
            <a:spAutoFit/>
          </a:bodyPr>
          <a:lstStyle/>
          <a:p>
            <a:r>
              <a:rPr lang="en-GB" sz="2200" b="1" dirty="0"/>
              <a:t>1. Stop eating meat and dairy, especially beef and lamb. And make sure you eat everything that you buy. The UN Food and Agriculture Organization says food waste makes about eight per cent of greenhouse gas emissions. Don’t buy food which comes by air, such as vegetables like berries, mange-tout or asparagus, when they are out of season. </a:t>
            </a:r>
          </a:p>
          <a:p>
            <a:r>
              <a:rPr lang="en-GB" sz="2200" b="1" dirty="0"/>
              <a:t>2. Transport’s biggest emissions come from planes and then cars. For a family of four, a return trip from the UK to Australia makes 12 times more carbon than a car for a year. So if you fly a lot, this will be the biggest part of your carbon footprint. Fly less or, better still, stop. To cut your car emissions, try walking, cycling, public transport, car shares, working from home. You can sell your car or get a smaller one and drive it carefully. At 95 kilometres per hour (60 miles/hr) you use 30 per cent less fuel per kilometre than at 128 kilometres (80 miles/hr). If you need a new car, buy an electric or plug-in hybrid, if you can. But remember the industrial production of the car itself makes about a third of the footprint of driving so it is also a good idea to keep old, efficient cars on the road. </a:t>
            </a:r>
          </a:p>
          <a:p>
            <a:r>
              <a:rPr lang="en-GB" sz="2200" b="1" dirty="0"/>
              <a:t>3. Buy less junk, buy local. Understand the supply chain of everything in your weekly shop, check for carbon responsibility, fair livelihoods, and all the other sustainability ideas. Buy good quality things and make them last. Buy things that it is possible to repair and make sure that they are repaired. When you finish with them, sell them or give them away. Choose the most energy-efficient white goods – like fridges and dish washers. Always take a reusable cup with you and understand that this shows how you are making less junk. </a:t>
            </a:r>
          </a:p>
        </p:txBody>
      </p:sp>
    </p:spTree>
    <p:extLst>
      <p:ext uri="{BB962C8B-B14F-4D97-AF65-F5344CB8AC3E}">
        <p14:creationId xmlns:p14="http://schemas.microsoft.com/office/powerpoint/2010/main" val="2645211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1E793-320C-4EE1-A140-9CDF160FE17A}"/>
              </a:ext>
            </a:extLst>
          </p:cNvPr>
          <p:cNvSpPr>
            <a:spLocks noGrp="1"/>
          </p:cNvSpPr>
          <p:nvPr>
            <p:ph type="title"/>
          </p:nvPr>
        </p:nvSpPr>
        <p:spPr/>
        <p:txBody>
          <a:bodyPr/>
          <a:lstStyle/>
          <a:p>
            <a:r>
              <a:rPr lang="en-GB" b="1" dirty="0">
                <a:solidFill>
                  <a:srgbClr val="7030A0"/>
                </a:solidFill>
              </a:rPr>
              <a:t>Now match the titles to the paragraphs:</a:t>
            </a:r>
            <a:endParaRPr lang="en-GB" dirty="0"/>
          </a:p>
        </p:txBody>
      </p:sp>
      <p:sp>
        <p:nvSpPr>
          <p:cNvPr id="3" name="Content Placeholder 2">
            <a:extLst>
              <a:ext uri="{FF2B5EF4-FFF2-40B4-BE49-F238E27FC236}">
                <a16:creationId xmlns:a16="http://schemas.microsoft.com/office/drawing/2014/main" id="{34971005-4450-42EC-B5B2-469DC3ADED85}"/>
              </a:ext>
            </a:extLst>
          </p:cNvPr>
          <p:cNvSpPr>
            <a:spLocks noGrp="1"/>
          </p:cNvSpPr>
          <p:nvPr>
            <p:ph sz="half" idx="1"/>
          </p:nvPr>
        </p:nvSpPr>
        <p:spPr/>
        <p:txBody>
          <a:bodyPr>
            <a:normAutofit lnSpcReduction="10000"/>
          </a:bodyPr>
          <a:lstStyle/>
          <a:p>
            <a:pPr marL="0" indent="0">
              <a:buNone/>
            </a:pPr>
            <a:r>
              <a:rPr lang="en-GB" sz="3200" b="1" dirty="0"/>
              <a:t>Paragraph 1</a:t>
            </a:r>
          </a:p>
          <a:p>
            <a:pPr marL="0" indent="0">
              <a:buNone/>
            </a:pPr>
            <a:endParaRPr lang="en-GB" sz="3200" b="1" dirty="0"/>
          </a:p>
          <a:p>
            <a:pPr marL="0" indent="0">
              <a:buNone/>
            </a:pPr>
            <a:endParaRPr lang="en-GB" sz="3200" b="1" dirty="0"/>
          </a:p>
          <a:p>
            <a:pPr marL="0" indent="0">
              <a:buNone/>
            </a:pPr>
            <a:r>
              <a:rPr lang="en-GB" sz="3200" b="1" dirty="0"/>
              <a:t>Paragraph 2</a:t>
            </a:r>
          </a:p>
          <a:p>
            <a:pPr marL="0" indent="0">
              <a:buNone/>
            </a:pPr>
            <a:endParaRPr lang="en-GB" sz="3200" b="1" dirty="0"/>
          </a:p>
          <a:p>
            <a:pPr marL="0" indent="0">
              <a:buNone/>
            </a:pPr>
            <a:endParaRPr lang="en-GB" sz="3200" b="1" dirty="0"/>
          </a:p>
          <a:p>
            <a:pPr marL="0" indent="0">
              <a:buNone/>
            </a:pPr>
            <a:r>
              <a:rPr lang="en-GB" sz="3200" b="1" dirty="0"/>
              <a:t>Paragraph 3</a:t>
            </a:r>
          </a:p>
        </p:txBody>
      </p:sp>
      <p:sp>
        <p:nvSpPr>
          <p:cNvPr id="4" name="Content Placeholder 3">
            <a:extLst>
              <a:ext uri="{FF2B5EF4-FFF2-40B4-BE49-F238E27FC236}">
                <a16:creationId xmlns:a16="http://schemas.microsoft.com/office/drawing/2014/main" id="{1744ED4E-F16C-4FFC-863C-403E1971FAB9}"/>
              </a:ext>
            </a:extLst>
          </p:cNvPr>
          <p:cNvSpPr>
            <a:spLocks noGrp="1"/>
          </p:cNvSpPr>
          <p:nvPr>
            <p:ph sz="half" idx="2"/>
          </p:nvPr>
        </p:nvSpPr>
        <p:spPr/>
        <p:txBody>
          <a:bodyPr>
            <a:normAutofit lnSpcReduction="10000"/>
          </a:bodyPr>
          <a:lstStyle/>
          <a:p>
            <a:pPr marL="514350" indent="-514350">
              <a:buAutoNum type="alphaLcParenR"/>
            </a:pPr>
            <a:r>
              <a:rPr lang="en-GB" sz="3200" b="1" dirty="0"/>
              <a:t>Travel with less or no</a:t>
            </a:r>
          </a:p>
          <a:p>
            <a:pPr marL="0" indent="0">
              <a:buNone/>
            </a:pPr>
            <a:r>
              <a:rPr lang="en-GB" sz="3200" b="1" dirty="0"/>
              <a:t>      carbon.</a:t>
            </a:r>
          </a:p>
          <a:p>
            <a:pPr marL="0" indent="0">
              <a:buNone/>
            </a:pPr>
            <a:endParaRPr lang="en-GB" sz="3200" b="1" dirty="0"/>
          </a:p>
          <a:p>
            <a:pPr marL="0" indent="0">
              <a:buNone/>
            </a:pPr>
            <a:endParaRPr lang="en-GB" sz="3200" b="1" dirty="0"/>
          </a:p>
          <a:p>
            <a:pPr marL="0" indent="0">
              <a:buNone/>
            </a:pPr>
            <a:r>
              <a:rPr lang="en-GB" sz="3200" b="1" dirty="0"/>
              <a:t>b) Buy less, and carefully.</a:t>
            </a:r>
          </a:p>
          <a:p>
            <a:pPr marL="0" indent="0">
              <a:buNone/>
            </a:pPr>
            <a:endParaRPr lang="en-GB" sz="3200" b="1" dirty="0"/>
          </a:p>
          <a:p>
            <a:pPr marL="0" indent="0">
              <a:buNone/>
            </a:pPr>
            <a:endParaRPr lang="en-GB" sz="3200" dirty="0"/>
          </a:p>
          <a:p>
            <a:pPr marL="0" indent="0">
              <a:buNone/>
            </a:pPr>
            <a:r>
              <a:rPr lang="en-GB" sz="3200" b="1" dirty="0"/>
              <a:t>c) Change your diet.</a:t>
            </a:r>
            <a:endParaRPr lang="en-GB" sz="3200" dirty="0"/>
          </a:p>
          <a:p>
            <a:endParaRPr lang="en-GB" dirty="0"/>
          </a:p>
        </p:txBody>
      </p:sp>
      <p:pic>
        <p:nvPicPr>
          <p:cNvPr id="5" name="Picture 4">
            <a:extLst>
              <a:ext uri="{FF2B5EF4-FFF2-40B4-BE49-F238E27FC236}">
                <a16:creationId xmlns:a16="http://schemas.microsoft.com/office/drawing/2014/main" id="{F0811C47-B4D1-4E23-A8C4-A324FE9646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7209" y="5515575"/>
            <a:ext cx="1113182" cy="977300"/>
          </a:xfrm>
          <a:prstGeom prst="rect">
            <a:avLst/>
          </a:prstGeom>
        </p:spPr>
      </p:pic>
    </p:spTree>
    <p:extLst>
      <p:ext uri="{BB962C8B-B14F-4D97-AF65-F5344CB8AC3E}">
        <p14:creationId xmlns:p14="http://schemas.microsoft.com/office/powerpoint/2010/main" val="707204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7C746-37DD-47F6-A5F6-BC782AB6D2B5}"/>
              </a:ext>
            </a:extLst>
          </p:cNvPr>
          <p:cNvSpPr>
            <a:spLocks noGrp="1"/>
          </p:cNvSpPr>
          <p:nvPr>
            <p:ph type="title"/>
          </p:nvPr>
        </p:nvSpPr>
        <p:spPr>
          <a:xfrm>
            <a:off x="838200" y="365126"/>
            <a:ext cx="10571922" cy="655291"/>
          </a:xfrm>
        </p:spPr>
        <p:txBody>
          <a:bodyPr>
            <a:normAutofit fontScale="90000"/>
          </a:bodyPr>
          <a:lstStyle/>
          <a:p>
            <a:r>
              <a:rPr lang="en-GB" b="1" dirty="0">
                <a:solidFill>
                  <a:srgbClr val="7030A0"/>
                </a:solidFill>
              </a:rPr>
              <a:t>What do you think? True or false? And why?</a:t>
            </a:r>
            <a:endParaRPr lang="en-GB" dirty="0"/>
          </a:p>
        </p:txBody>
      </p:sp>
      <p:sp>
        <p:nvSpPr>
          <p:cNvPr id="3" name="Content Placeholder 2">
            <a:extLst>
              <a:ext uri="{FF2B5EF4-FFF2-40B4-BE49-F238E27FC236}">
                <a16:creationId xmlns:a16="http://schemas.microsoft.com/office/drawing/2014/main" id="{E5E9DA62-F9FB-4983-A374-FDE3B80FF30C}"/>
              </a:ext>
            </a:extLst>
          </p:cNvPr>
          <p:cNvSpPr>
            <a:spLocks noGrp="1"/>
          </p:cNvSpPr>
          <p:nvPr>
            <p:ph idx="1"/>
          </p:nvPr>
        </p:nvSpPr>
        <p:spPr>
          <a:xfrm>
            <a:off x="410817" y="927652"/>
            <a:ext cx="11953461" cy="5837583"/>
          </a:xfrm>
        </p:spPr>
        <p:txBody>
          <a:bodyPr>
            <a:normAutofit fontScale="92500" lnSpcReduction="20000"/>
          </a:bodyPr>
          <a:lstStyle/>
          <a:p>
            <a:pPr marL="0" indent="0">
              <a:buNone/>
            </a:pPr>
            <a:endParaRPr lang="en-GB" b="1" dirty="0"/>
          </a:p>
          <a:p>
            <a:pPr marL="0" indent="0">
              <a:buNone/>
            </a:pPr>
            <a:r>
              <a:rPr lang="en-GB" sz="2900" b="1" dirty="0"/>
              <a:t>4) a) A 20 minute shower is OK.</a:t>
            </a:r>
          </a:p>
          <a:p>
            <a:pPr marL="0" indent="0">
              <a:buNone/>
            </a:pPr>
            <a:r>
              <a:rPr lang="en-GB" sz="2900" b="1" dirty="0"/>
              <a:t>    b) If you are feeling cold, put on more clothes and don’t turn up the</a:t>
            </a:r>
          </a:p>
          <a:p>
            <a:pPr marL="0" indent="0">
              <a:buNone/>
            </a:pPr>
            <a:r>
              <a:rPr lang="en-GB" sz="2900" b="1" dirty="0"/>
              <a:t>       heating.</a:t>
            </a:r>
          </a:p>
          <a:p>
            <a:pPr marL="0" indent="0">
              <a:buNone/>
            </a:pPr>
            <a:r>
              <a:rPr lang="en-GB" sz="2900" b="1" dirty="0"/>
              <a:t>    c) If you are hot, it’s better to have a cool shower than to put on the</a:t>
            </a:r>
          </a:p>
          <a:p>
            <a:pPr marL="0" indent="0">
              <a:buNone/>
            </a:pPr>
            <a:r>
              <a:rPr lang="en-GB" sz="2900" b="1" dirty="0"/>
              <a:t>        air conditioning.</a:t>
            </a:r>
          </a:p>
          <a:p>
            <a:pPr marL="0" indent="0">
              <a:buNone/>
            </a:pPr>
            <a:r>
              <a:rPr lang="en-GB" sz="2900" b="1" dirty="0"/>
              <a:t>    d) All green energy companies are good.</a:t>
            </a:r>
          </a:p>
          <a:p>
            <a:pPr marL="0" indent="0">
              <a:buNone/>
            </a:pPr>
            <a:r>
              <a:rPr lang="en-GB" sz="2900" b="1" dirty="0"/>
              <a:t>5) a) It’s not a good idea to save money with a company that uses oil.</a:t>
            </a:r>
          </a:p>
          <a:p>
            <a:pPr marL="0" indent="0">
              <a:buNone/>
            </a:pPr>
            <a:r>
              <a:rPr lang="en-GB" sz="2900" b="1" dirty="0"/>
              <a:t>6) a) Not taking action on climate change is as bad as smoking and</a:t>
            </a:r>
          </a:p>
          <a:p>
            <a:pPr marL="0" indent="0">
              <a:buNone/>
            </a:pPr>
            <a:r>
              <a:rPr lang="en-GB" sz="2900" b="1" dirty="0"/>
              <a:t>         drink driving.</a:t>
            </a:r>
          </a:p>
          <a:p>
            <a:pPr marL="0" indent="0">
              <a:buNone/>
            </a:pPr>
            <a:r>
              <a:rPr lang="en-GB" sz="2900" b="1" dirty="0"/>
              <a:t>7) a) Most people are doing a lot to stop climate change.</a:t>
            </a:r>
          </a:p>
          <a:p>
            <a:pPr marL="0" indent="0">
              <a:buNone/>
            </a:pPr>
            <a:endParaRPr lang="en-GB" dirty="0"/>
          </a:p>
          <a:p>
            <a:pPr marL="0" indent="0">
              <a:buNone/>
            </a:pPr>
            <a:r>
              <a:rPr lang="en-GB" sz="3600" b="1" dirty="0">
                <a:solidFill>
                  <a:srgbClr val="7030A0"/>
                </a:solidFill>
                <a:latin typeface="+mj-lt"/>
              </a:rPr>
              <a:t>Now read the text and check if your answers are the same:</a:t>
            </a:r>
          </a:p>
          <a:p>
            <a:pPr marL="0" indent="0">
              <a:buNone/>
            </a:pPr>
            <a:endParaRPr lang="en-GB" dirty="0"/>
          </a:p>
        </p:txBody>
      </p:sp>
      <p:pic>
        <p:nvPicPr>
          <p:cNvPr id="4" name="Picture 3">
            <a:extLst>
              <a:ext uri="{FF2B5EF4-FFF2-40B4-BE49-F238E27FC236}">
                <a16:creationId xmlns:a16="http://schemas.microsoft.com/office/drawing/2014/main" id="{6CCD2CEF-55F8-4A24-81B7-730562284D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7209" y="5515575"/>
            <a:ext cx="1113182" cy="977300"/>
          </a:xfrm>
          <a:prstGeom prst="rect">
            <a:avLst/>
          </a:prstGeom>
        </p:spPr>
      </p:pic>
    </p:spTree>
    <p:extLst>
      <p:ext uri="{BB962C8B-B14F-4D97-AF65-F5344CB8AC3E}">
        <p14:creationId xmlns:p14="http://schemas.microsoft.com/office/powerpoint/2010/main" val="623992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4498</TotalTime>
  <Words>1610</Words>
  <Application>Microsoft Office PowerPoint</Application>
  <PresentationFormat>Widescreen</PresentationFormat>
  <Paragraphs>148</Paragraphs>
  <Slides>14</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  What can I do to  stop climate change?</vt:lpstr>
      <vt:lpstr>PowerPoint Presentation</vt:lpstr>
      <vt:lpstr>Make a list of 4 things we can do to stop climate change.</vt:lpstr>
      <vt:lpstr>Are your ideas connected to these headings?</vt:lpstr>
      <vt:lpstr>Match:</vt:lpstr>
      <vt:lpstr>What do you think? True or false? And why?</vt:lpstr>
      <vt:lpstr>PowerPoint Presentation</vt:lpstr>
      <vt:lpstr>Now match the titles to the paragraphs:</vt:lpstr>
      <vt:lpstr>What do you think? True or false? And why?</vt:lpstr>
      <vt:lpstr>PowerPoint Presentation</vt:lpstr>
      <vt:lpstr>Put these in the right order:</vt:lpstr>
      <vt:lpstr>Put these in order with the most important first and discuss why:</vt:lpstr>
      <vt:lpstr>Make a poster for your classroom to help people to know what to do to stop climate change: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 Shepheard</cp:lastModifiedBy>
  <cp:revision>200</cp:revision>
  <dcterms:created xsi:type="dcterms:W3CDTF">2018-10-04T07:53:06Z</dcterms:created>
  <dcterms:modified xsi:type="dcterms:W3CDTF">2019-06-08T12:03:16Z</dcterms:modified>
</cp:coreProperties>
</file>